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  <p:embeddedFont>
      <p:font typeface="Playfair Display" panose="00000500000000000000" pitchFamily="2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Proxima Nova Semibold" panose="020B0604020202020204" charset="0"/>
      <p:regular r:id="rId41"/>
      <p:bold r:id="rId42"/>
      <p:boldItalic r:id="rId43"/>
    </p:embeddedFont>
    <p:embeddedFont>
      <p:font typeface="Quicksand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e36mtEjhfaJB777K+B1ao0Mpw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406690-AE40-49D5-AA69-2953A8E7C79D}">
  <a:tblStyle styleId="{BE406690-AE40-49D5-AA69-2953A8E7C79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Wild </c:v>
                </c:pt>
              </c:strCache>
            </c:strRef>
          </c:tx>
          <c:spPr>
            <a:solidFill>
              <a:srgbClr val="324A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Sheet1!$G$1:$J$1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Sheet1!$G$2:$J$2</c:f>
              <c:numCache>
                <c:formatCode>General</c:formatCode>
                <c:ptCount val="4"/>
                <c:pt idx="0">
                  <c:v>82</c:v>
                </c:pt>
                <c:pt idx="1">
                  <c:v>85</c:v>
                </c:pt>
                <c:pt idx="2">
                  <c:v>70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5-4C55-AF15-C8A596106508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Cultivated</c:v>
                </c:pt>
              </c:strCache>
            </c:strRef>
          </c:tx>
          <c:spPr>
            <a:solidFill>
              <a:srgbClr val="B4BD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Sheet1!$G$1:$J$1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Sheet1!$G$3:$J$3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C5-4C55-AF15-C8A5961065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0133119"/>
        <c:axId val="580144767"/>
      </c:barChart>
      <c:catAx>
        <c:axId val="580133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44767"/>
        <c:crosses val="autoZero"/>
        <c:auto val="1"/>
        <c:lblAlgn val="ctr"/>
        <c:lblOffset val="100"/>
        <c:noMultiLvlLbl val="0"/>
      </c:catAx>
      <c:valAx>
        <c:axId val="58014476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Percent</a:t>
                </a:r>
              </a:p>
            </c:rich>
          </c:tx>
          <c:layout>
            <c:manualLayout>
              <c:xMode val="edge"/>
              <c:yMode val="edge"/>
              <c:x val="4.5620233112206914E-2"/>
              <c:y val="0.25545856166966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13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e422e50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7e422e50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GENERAL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Competition: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 with species that are more desired (maculata and longifolia were the best in terms of biomass).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Market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: there were times where farmer couldn’t sell tea anywhere/ anymore. If there was a contract and guarantee that the tea would consistently sell, it would make it better for most.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Sitting with tea and cannot sell it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School fees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: No experience with the plant. For most cases, it was trial and error. Did not get any return. No worker (lots to do by themselves)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Organic certification is 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expensive for small scale farmers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Price: 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that was offered for the raw material made it no longer financially viable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985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PHYSICAL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92735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en-ZA" sz="1800" b="1">
                <a:latin typeface="Calibri"/>
                <a:ea typeface="Calibri"/>
                <a:cs typeface="Calibri"/>
                <a:sym typeface="Calibri"/>
              </a:rPr>
              <a:t>Water: </a:t>
            </a: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during dry spells, it would negatively impact the plants (especially Subternata, which needs a lot of water). Wants to put more plants in but cannot afford to water it.</a:t>
            </a:r>
            <a:endParaRPr/>
          </a:p>
          <a:p>
            <a:pPr marL="292735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en-ZA" sz="1800" b="1">
                <a:latin typeface="Calibri"/>
                <a:ea typeface="Calibri"/>
                <a:cs typeface="Calibri"/>
                <a:sym typeface="Calibri"/>
              </a:rPr>
              <a:t>Area: </a:t>
            </a: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Some farmers did not have enough space to plant enough plants to make it economically viable (ideally, they would have stayed if they had enough space to make a rotational system where plants are different ages).</a:t>
            </a:r>
            <a:endParaRPr/>
          </a:p>
          <a:p>
            <a:pPr marL="292735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Cannot plant it less than a metre a part for subternata (because they get too big) – the lack of physical space.</a:t>
            </a:r>
            <a:endParaRPr/>
          </a:p>
          <a:p>
            <a:pPr marL="292735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en-ZA" sz="1800" b="1">
                <a:latin typeface="Calibri"/>
                <a:ea typeface="Calibri"/>
                <a:cs typeface="Calibri"/>
                <a:sym typeface="Calibri"/>
              </a:rPr>
              <a:t>Weather: </a:t>
            </a: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One farmer was impacted by wind (where it tilts the plant, and the roots are exposed).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6985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6985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ZA" sz="1800">
                <a:latin typeface="Calibri"/>
                <a:ea typeface="Calibri"/>
                <a:cs typeface="Calibri"/>
                <a:sym typeface="Calibri"/>
              </a:rPr>
              <a:t>SPECIES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Pests: 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nematodes, ants, thrips (for subternata)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Die off: 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it was said approximately 20% mortality (which made it expensive if people were buying seedlings). In the one case with the subternata plots, they haven’t been harvested in 2 years but they are already dying.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Didn’t know there were different species.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 b="1">
                <a:latin typeface="Times New Roman"/>
                <a:ea typeface="Times New Roman"/>
                <a:cs typeface="Times New Roman"/>
                <a:sym typeface="Times New Roman"/>
              </a:rPr>
              <a:t>Yields: </a:t>
            </a: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The places where plants were taken would take a specific amount of yield but yields weren’t looking too good (harvest more than they had)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∙"/>
            </a:pPr>
            <a:r>
              <a:rPr lang="en-ZA" sz="1800">
                <a:latin typeface="Times New Roman"/>
                <a:ea typeface="Times New Roman"/>
                <a:cs typeface="Times New Roman"/>
                <a:sym typeface="Times New Roman"/>
              </a:rPr>
              <a:t>If you plant things in a row, that’s when problems will grow (need companion plants) – nature shows.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/>
              <a:t>Present my </a:t>
            </a:r>
            <a:r>
              <a:rPr lang="en-ZA" b="1"/>
              <a:t>preliminary findings for my thesis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ZA" b="1">
                <a:highlight>
                  <a:srgbClr val="FFFF00"/>
                </a:highlight>
              </a:rPr>
              <a:t>Supervisor</a:t>
            </a:r>
            <a:r>
              <a:rPr lang="en-ZA">
                <a:highlight>
                  <a:srgbClr val="FFFF00"/>
                </a:highlight>
              </a:rPr>
              <a:t> is Gillian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/>
          <p:nvPr/>
        </p:nvSpPr>
        <p:spPr>
          <a:xfrm rot="10800000">
            <a:off x="0" y="4422181"/>
            <a:ext cx="3189600" cy="7212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9"/>
          <p:cNvSpPr/>
          <p:nvPr/>
        </p:nvSpPr>
        <p:spPr>
          <a:xfrm>
            <a:off x="7092600" y="0"/>
            <a:ext cx="2051400" cy="3519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8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723900" y="361800"/>
            <a:ext cx="769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title" idx="2"/>
          </p:nvPr>
        </p:nvSpPr>
        <p:spPr>
          <a:xfrm>
            <a:off x="1969563" y="1525936"/>
            <a:ext cx="2210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title" idx="3"/>
          </p:nvPr>
        </p:nvSpPr>
        <p:spPr>
          <a:xfrm>
            <a:off x="1969562" y="1854750"/>
            <a:ext cx="221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title" idx="4"/>
          </p:nvPr>
        </p:nvSpPr>
        <p:spPr>
          <a:xfrm>
            <a:off x="1969564" y="3300487"/>
            <a:ext cx="2210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title" idx="5"/>
          </p:nvPr>
        </p:nvSpPr>
        <p:spPr>
          <a:xfrm>
            <a:off x="1969563" y="3621075"/>
            <a:ext cx="221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title" idx="6"/>
          </p:nvPr>
        </p:nvSpPr>
        <p:spPr>
          <a:xfrm>
            <a:off x="5796913" y="1525926"/>
            <a:ext cx="2210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title" idx="7"/>
          </p:nvPr>
        </p:nvSpPr>
        <p:spPr>
          <a:xfrm>
            <a:off x="5796914" y="1854738"/>
            <a:ext cx="221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title" idx="8"/>
          </p:nvPr>
        </p:nvSpPr>
        <p:spPr>
          <a:xfrm>
            <a:off x="5854061" y="3300487"/>
            <a:ext cx="2210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 idx="9"/>
          </p:nvPr>
        </p:nvSpPr>
        <p:spPr>
          <a:xfrm>
            <a:off x="5854062" y="3621075"/>
            <a:ext cx="221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/>
          <p:nvPr/>
        </p:nvSpPr>
        <p:spPr>
          <a:xfrm rot="10800000">
            <a:off x="0" y="4791600"/>
            <a:ext cx="2051400" cy="3519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0"/>
          <p:cNvSpPr/>
          <p:nvPr/>
        </p:nvSpPr>
        <p:spPr>
          <a:xfrm rot="5400000">
            <a:off x="7185900" y="1234206"/>
            <a:ext cx="3189600" cy="7212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/>
          <p:nvPr/>
        </p:nvSpPr>
        <p:spPr>
          <a:xfrm>
            <a:off x="5372100" y="543000"/>
            <a:ext cx="3771900" cy="327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6115050" y="1143000"/>
            <a:ext cx="2286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5715000" y="1771650"/>
            <a:ext cx="27051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2"/>
          <p:cNvSpPr/>
          <p:nvPr/>
        </p:nvSpPr>
        <p:spPr>
          <a:xfrm rot="10800000">
            <a:off x="4316925" y="0"/>
            <a:ext cx="2055300" cy="7212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2"/>
          <p:cNvSpPr/>
          <p:nvPr/>
        </p:nvSpPr>
        <p:spPr>
          <a:xfrm rot="5400000">
            <a:off x="-856675" y="3941850"/>
            <a:ext cx="2051400" cy="3519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4000500" y="1331425"/>
            <a:ext cx="44196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5419725" y="2126725"/>
            <a:ext cx="3000300" cy="20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/>
          <p:nvPr/>
        </p:nvSpPr>
        <p:spPr>
          <a:xfrm rot="5400000">
            <a:off x="4664400" y="73050"/>
            <a:ext cx="4012800" cy="49464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 rot="10800000">
            <a:off x="0" y="4053850"/>
            <a:ext cx="6390300" cy="7068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4848825" y="706800"/>
            <a:ext cx="32250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3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/>
          <p:nvPr/>
        </p:nvSpPr>
        <p:spPr>
          <a:xfrm>
            <a:off x="4849000" y="2836800"/>
            <a:ext cx="38577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ZA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-ZA" sz="11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ZA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-ZA" sz="11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ZA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-ZA" sz="11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ZA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25"/>
          <p:cNvSpPr txBox="1">
            <a:spLocks noGrp="1"/>
          </p:cNvSpPr>
          <p:nvPr>
            <p:ph type="title" idx="2"/>
          </p:nvPr>
        </p:nvSpPr>
        <p:spPr>
          <a:xfrm>
            <a:off x="4848825" y="3557675"/>
            <a:ext cx="35712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title" idx="3"/>
          </p:nvPr>
        </p:nvSpPr>
        <p:spPr>
          <a:xfrm>
            <a:off x="4849000" y="1653475"/>
            <a:ext cx="32250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/>
          <p:nvPr/>
        </p:nvSpPr>
        <p:spPr>
          <a:xfrm rot="10800000">
            <a:off x="7092600" y="367050"/>
            <a:ext cx="2051400" cy="3519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/>
        </p:nvSpPr>
        <p:spPr>
          <a:xfrm rot="5400000">
            <a:off x="-332550" y="4459050"/>
            <a:ext cx="1017000" cy="3519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6"/>
          <p:cNvSpPr/>
          <p:nvPr/>
        </p:nvSpPr>
        <p:spPr>
          <a:xfrm>
            <a:off x="8136300" y="4422175"/>
            <a:ext cx="1007700" cy="7212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 rot="10800000">
            <a:off x="-12" y="4791475"/>
            <a:ext cx="3183600" cy="3519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7"/>
          <p:cNvSpPr/>
          <p:nvPr/>
        </p:nvSpPr>
        <p:spPr>
          <a:xfrm rot="5400000">
            <a:off x="8276850" y="143125"/>
            <a:ext cx="1007700" cy="7212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/>
          <p:nvPr/>
        </p:nvSpPr>
        <p:spPr>
          <a:xfrm rot="10800000">
            <a:off x="7088700" y="-125"/>
            <a:ext cx="2055300" cy="721200"/>
          </a:xfrm>
          <a:prstGeom prst="rect">
            <a:avLst/>
          </a:prstGeom>
          <a:solidFill>
            <a:schemeClr val="accent3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/>
          <p:nvPr/>
        </p:nvSpPr>
        <p:spPr>
          <a:xfrm rot="5400000">
            <a:off x="7942350" y="3941850"/>
            <a:ext cx="2051400" cy="351900"/>
          </a:xfrm>
          <a:prstGeom prst="rect">
            <a:avLst/>
          </a:prstGeom>
          <a:solidFill>
            <a:srgbClr val="7C8C03">
              <a:alpha val="5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EA4335"/>
          </p15:clr>
        </p15:guide>
        <p15:guide id="2" orient="horz" pos="342">
          <p15:clr>
            <a:srgbClr val="EA4335"/>
          </p15:clr>
        </p15:guide>
        <p15:guide id="3" orient="horz" pos="2878">
          <p15:clr>
            <a:srgbClr val="EA4335"/>
          </p15:clr>
        </p15:guide>
        <p15:guide id="4" pos="530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1" y="-11793"/>
            <a:ext cx="1817648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118947" y="81776"/>
            <a:ext cx="152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Pick n Pay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Gqeberha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5544" y="2633096"/>
            <a:ext cx="1707633" cy="227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9927" y="154053"/>
            <a:ext cx="1703249" cy="227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9039" y="154053"/>
            <a:ext cx="1707633" cy="227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59039" y="2633095"/>
            <a:ext cx="1707633" cy="227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7">
            <a:alphaModFix/>
          </a:blip>
          <a:srcRect l="9463" r="2089"/>
          <a:stretch/>
        </p:blipFill>
        <p:spPr>
          <a:xfrm>
            <a:off x="5773345" y="154053"/>
            <a:ext cx="3163981" cy="47697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 txBox="1"/>
          <p:nvPr/>
        </p:nvSpPr>
        <p:spPr>
          <a:xfrm>
            <a:off x="169073" y="4958834"/>
            <a:ext cx="147950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Rachel Putzier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/>
          <p:nvPr/>
        </p:nvSpPr>
        <p:spPr>
          <a:xfrm>
            <a:off x="5341258" y="537029"/>
            <a:ext cx="3802742" cy="3294742"/>
          </a:xfrm>
          <a:prstGeom prst="rect">
            <a:avLst/>
          </a:prstGeom>
          <a:solidFill>
            <a:srgbClr val="F4F7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5521708" y="1075871"/>
            <a:ext cx="252095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ZA"/>
              <a:t>Aim</a:t>
            </a:r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body" idx="1"/>
          </p:nvPr>
        </p:nvSpPr>
        <p:spPr>
          <a:xfrm>
            <a:off x="5610608" y="1612421"/>
            <a:ext cx="3124200" cy="192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ZA" sz="1200" b="1"/>
              <a:t>to carry out an inventory and analysis of the various models of honeybush cultivation to bring out the successes and challenges of the various approaches.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ZA" sz="1200"/>
              <a:t>The research will contribute to a better understanding of a way forward for the cultivated industry. </a:t>
            </a:r>
            <a:endParaRPr/>
          </a:p>
        </p:txBody>
      </p:sp>
      <p:grpSp>
        <p:nvGrpSpPr>
          <p:cNvPr id="184" name="Google Shape;184;p11"/>
          <p:cNvGrpSpPr/>
          <p:nvPr/>
        </p:nvGrpSpPr>
        <p:grpSpPr>
          <a:xfrm>
            <a:off x="5341258" y="537029"/>
            <a:ext cx="3802742" cy="3294742"/>
            <a:chOff x="5341258" y="537029"/>
            <a:chExt cx="3802742" cy="3294742"/>
          </a:xfrm>
        </p:grpSpPr>
        <p:sp>
          <p:nvSpPr>
            <p:cNvPr id="185" name="Google Shape;185;p11"/>
            <p:cNvSpPr/>
            <p:nvPr/>
          </p:nvSpPr>
          <p:spPr>
            <a:xfrm>
              <a:off x="5341258" y="537029"/>
              <a:ext cx="3802742" cy="3294742"/>
            </a:xfrm>
            <a:prstGeom prst="rect">
              <a:avLst/>
            </a:prstGeom>
            <a:solidFill>
              <a:srgbClr val="F4F7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 txBox="1"/>
            <p:nvPr/>
          </p:nvSpPr>
          <p:spPr>
            <a:xfrm>
              <a:off x="5521708" y="1075871"/>
              <a:ext cx="2520950" cy="37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800"/>
                <a:buFont typeface="Playfair Display"/>
                <a:buNone/>
              </a:pPr>
              <a:r>
                <a:rPr lang="en-ZA" sz="2800" b="1" i="0" u="none" strike="noStrike" cap="none">
                  <a:solidFill>
                    <a:schemeClr val="accent3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Aim</a:t>
              </a:r>
              <a:endPara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5610608" y="1612421"/>
              <a:ext cx="3124200" cy="1927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ZA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carry out an inventory and analysis of the various models of honeybush cultivation to bring out the successes and challenges of the various approaches.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ZA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research will contribute to a better understanding of a way forward for the cultivated industry. 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/>
          <p:nvPr/>
        </p:nvSpPr>
        <p:spPr>
          <a:xfrm>
            <a:off x="5341258" y="537029"/>
            <a:ext cx="3802742" cy="3294742"/>
          </a:xfrm>
          <a:prstGeom prst="rect">
            <a:avLst/>
          </a:prstGeom>
          <a:solidFill>
            <a:srgbClr val="F4F7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5521708" y="1075871"/>
            <a:ext cx="252095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ZA"/>
              <a:t>Aim</a:t>
            </a:r>
            <a:endParaRPr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5610608" y="1612421"/>
            <a:ext cx="3124200" cy="192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ZA" sz="1200" b="1"/>
              <a:t>to carry out an inventory and analysis of the various models of honeybush cultivation to bring out the successes and challenges of the various approaches.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-ZA" sz="1200"/>
              <a:t>The research will contribute to a better understanding of a way forward for the cultivated industry. </a:t>
            </a:r>
            <a:endParaRPr/>
          </a:p>
        </p:txBody>
      </p:sp>
      <p:sp>
        <p:nvSpPr>
          <p:cNvPr id="195" name="Google Shape;195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C0C">
              <a:alpha val="8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12"/>
          <p:cNvGrpSpPr/>
          <p:nvPr/>
        </p:nvGrpSpPr>
        <p:grpSpPr>
          <a:xfrm>
            <a:off x="184881" y="234614"/>
            <a:ext cx="5032526" cy="841257"/>
            <a:chOff x="221166" y="421964"/>
            <a:chExt cx="4906338" cy="841257"/>
          </a:xfrm>
        </p:grpSpPr>
        <p:sp>
          <p:nvSpPr>
            <p:cNvPr id="197" name="Google Shape;197;p12"/>
            <p:cNvSpPr txBox="1"/>
            <p:nvPr/>
          </p:nvSpPr>
          <p:spPr>
            <a:xfrm>
              <a:off x="970648" y="421964"/>
              <a:ext cx="22101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rgbClr val="909A46"/>
                  </a:solidFill>
                  <a:latin typeface="Arial"/>
                  <a:ea typeface="Arial"/>
                  <a:cs typeface="Arial"/>
                  <a:sym typeface="Arial"/>
                </a:rPr>
                <a:t>Objective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2"/>
            <p:cNvSpPr txBox="1"/>
            <p:nvPr/>
          </p:nvSpPr>
          <p:spPr>
            <a:xfrm>
              <a:off x="972179" y="678821"/>
              <a:ext cx="4155325" cy="5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ZA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Update the inventory of the cultivated industry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9" name="Google Shape;199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1166" y="510257"/>
              <a:ext cx="612682" cy="612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0" name="Google Shape;200;p12"/>
          <p:cNvGrpSpPr/>
          <p:nvPr/>
        </p:nvGrpSpPr>
        <p:grpSpPr>
          <a:xfrm>
            <a:off x="184881" y="1445846"/>
            <a:ext cx="5083805" cy="834117"/>
            <a:chOff x="250251" y="1659404"/>
            <a:chExt cx="4956332" cy="834117"/>
          </a:xfrm>
        </p:grpSpPr>
        <p:sp>
          <p:nvSpPr>
            <p:cNvPr id="201" name="Google Shape;201;p12"/>
            <p:cNvSpPr txBox="1"/>
            <p:nvPr/>
          </p:nvSpPr>
          <p:spPr>
            <a:xfrm>
              <a:off x="971097" y="1659404"/>
              <a:ext cx="22101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rgbClr val="909A46"/>
                  </a:solidFill>
                  <a:latin typeface="Arial"/>
                  <a:ea typeface="Arial"/>
                  <a:cs typeface="Arial"/>
                  <a:sym typeface="Arial"/>
                </a:rPr>
                <a:t>Objective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2"/>
            <p:cNvSpPr txBox="1"/>
            <p:nvPr/>
          </p:nvSpPr>
          <p:spPr>
            <a:xfrm>
              <a:off x="971097" y="1909121"/>
              <a:ext cx="4235486" cy="5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ZA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Investigate the environmental, economic, and social practices in successful cultivation enterprises </a:t>
              </a:r>
              <a:endPara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" name="Google Shape;203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0251" y="1728330"/>
              <a:ext cx="612682" cy="612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12"/>
          <p:cNvGrpSpPr/>
          <p:nvPr/>
        </p:nvGrpSpPr>
        <p:grpSpPr>
          <a:xfrm>
            <a:off x="184881" y="3920330"/>
            <a:ext cx="4950424" cy="811753"/>
            <a:chOff x="250251" y="4212116"/>
            <a:chExt cx="4826295" cy="811753"/>
          </a:xfrm>
        </p:grpSpPr>
        <p:sp>
          <p:nvSpPr>
            <p:cNvPr id="205" name="Google Shape;205;p12"/>
            <p:cNvSpPr txBox="1"/>
            <p:nvPr/>
          </p:nvSpPr>
          <p:spPr>
            <a:xfrm>
              <a:off x="925828" y="4212116"/>
              <a:ext cx="22101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rgbClr val="909A46"/>
                  </a:solidFill>
                  <a:latin typeface="Arial"/>
                  <a:ea typeface="Arial"/>
                  <a:cs typeface="Arial"/>
                  <a:sym typeface="Arial"/>
                </a:rPr>
                <a:t>Objective 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2"/>
            <p:cNvSpPr txBox="1"/>
            <p:nvPr/>
          </p:nvSpPr>
          <p:spPr>
            <a:xfrm>
              <a:off x="925828" y="4439469"/>
              <a:ext cx="4150718" cy="5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ZA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 a sustainable resource use framework considering environmental, economic, and social aspects which might be useful for future honeybush cultivation enterprises. 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7" name="Google Shape;207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0251" y="4262722"/>
              <a:ext cx="612682" cy="612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12"/>
          <p:cNvGrpSpPr/>
          <p:nvPr/>
        </p:nvGrpSpPr>
        <p:grpSpPr>
          <a:xfrm>
            <a:off x="184881" y="2674094"/>
            <a:ext cx="5032525" cy="917525"/>
            <a:chOff x="257520" y="2899397"/>
            <a:chExt cx="4906338" cy="917525"/>
          </a:xfrm>
        </p:grpSpPr>
        <p:sp>
          <p:nvSpPr>
            <p:cNvPr id="209" name="Google Shape;209;p12"/>
            <p:cNvSpPr txBox="1"/>
            <p:nvPr/>
          </p:nvSpPr>
          <p:spPr>
            <a:xfrm>
              <a:off x="999733" y="2899397"/>
              <a:ext cx="22101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rgbClr val="909A46"/>
                  </a:solidFill>
                  <a:latin typeface="Arial"/>
                  <a:ea typeface="Arial"/>
                  <a:cs typeface="Arial"/>
                  <a:sym typeface="Arial"/>
                </a:rPr>
                <a:t>Objective 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2"/>
            <p:cNvSpPr txBox="1"/>
            <p:nvPr/>
          </p:nvSpPr>
          <p:spPr>
            <a:xfrm>
              <a:off x="1000923" y="3232522"/>
              <a:ext cx="4162935" cy="5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ZA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Investigate the challenges experienced by exiting as well as  community enterprises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211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7520" y="2995526"/>
              <a:ext cx="612682" cy="612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2" name="Google Shape;212;p12"/>
          <p:cNvGrpSpPr/>
          <p:nvPr/>
        </p:nvGrpSpPr>
        <p:grpSpPr>
          <a:xfrm>
            <a:off x="5341258" y="537029"/>
            <a:ext cx="3802742" cy="3294742"/>
            <a:chOff x="5341258" y="537029"/>
            <a:chExt cx="3802742" cy="3294742"/>
          </a:xfrm>
        </p:grpSpPr>
        <p:sp>
          <p:nvSpPr>
            <p:cNvPr id="213" name="Google Shape;213;p12"/>
            <p:cNvSpPr/>
            <p:nvPr/>
          </p:nvSpPr>
          <p:spPr>
            <a:xfrm>
              <a:off x="5341258" y="537029"/>
              <a:ext cx="3802742" cy="3294742"/>
            </a:xfrm>
            <a:prstGeom prst="rect">
              <a:avLst/>
            </a:prstGeom>
            <a:solidFill>
              <a:srgbClr val="F4F7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2"/>
            <p:cNvSpPr txBox="1"/>
            <p:nvPr/>
          </p:nvSpPr>
          <p:spPr>
            <a:xfrm>
              <a:off x="5521708" y="1075871"/>
              <a:ext cx="2520950" cy="37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800"/>
                <a:buFont typeface="Playfair Display"/>
                <a:buNone/>
              </a:pPr>
              <a:r>
                <a:rPr lang="en-ZA" sz="2800" b="1" i="0" u="none" strike="noStrike" cap="none">
                  <a:solidFill>
                    <a:schemeClr val="accent3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Aim</a:t>
              </a:r>
              <a:endPara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5610608" y="1612421"/>
              <a:ext cx="3124200" cy="1927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ZA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carry out an inventory and analysis of the various models of honeybush cultivation to bring out the successes and challenges of the various approaches.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ZA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research will contribute to a better understanding of a way forward for the cultivated industry. 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3"/>
          <p:cNvGrpSpPr/>
          <p:nvPr/>
        </p:nvGrpSpPr>
        <p:grpSpPr>
          <a:xfrm>
            <a:off x="2225544" y="510552"/>
            <a:ext cx="4923398" cy="4312932"/>
            <a:chOff x="2844937" y="1380645"/>
            <a:chExt cx="4731307" cy="4465657"/>
          </a:xfrm>
        </p:grpSpPr>
        <p:grpSp>
          <p:nvGrpSpPr>
            <p:cNvPr id="221" name="Google Shape;221;p13"/>
            <p:cNvGrpSpPr/>
            <p:nvPr/>
          </p:nvGrpSpPr>
          <p:grpSpPr>
            <a:xfrm>
              <a:off x="2844937" y="1380645"/>
              <a:ext cx="4731307" cy="4465657"/>
              <a:chOff x="574726" y="57252"/>
              <a:chExt cx="4731307" cy="4465657"/>
            </a:xfrm>
          </p:grpSpPr>
          <p:sp>
            <p:nvSpPr>
              <p:cNvPr id="222" name="Google Shape;222;p13"/>
              <p:cNvSpPr/>
              <p:nvPr/>
            </p:nvSpPr>
            <p:spPr>
              <a:xfrm>
                <a:off x="1566331" y="57252"/>
                <a:ext cx="2748097" cy="2748097"/>
              </a:xfrm>
              <a:prstGeom prst="ellipse">
                <a:avLst/>
              </a:prstGeom>
              <a:solidFill>
                <a:schemeClr val="accent3">
                  <a:alpha val="49411"/>
                </a:scheme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3"/>
              <p:cNvSpPr txBox="1"/>
              <p:nvPr/>
            </p:nvSpPr>
            <p:spPr>
              <a:xfrm>
                <a:off x="1932744" y="538169"/>
                <a:ext cx="2015271" cy="1236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</a:pPr>
                <a:r>
                  <a:rPr lang="en-ZA" sz="2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Environmental sustainability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3"/>
              <p:cNvSpPr/>
              <p:nvPr/>
            </p:nvSpPr>
            <p:spPr>
              <a:xfrm>
                <a:off x="2557936" y="1774812"/>
                <a:ext cx="2748097" cy="2748097"/>
              </a:xfrm>
              <a:prstGeom prst="ellipse">
                <a:avLst/>
              </a:prstGeom>
              <a:solidFill>
                <a:srgbClr val="7E7100">
                  <a:alpha val="49411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 txBox="1"/>
              <p:nvPr/>
            </p:nvSpPr>
            <p:spPr>
              <a:xfrm>
                <a:off x="3398396" y="2484737"/>
                <a:ext cx="1648858" cy="1511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</a:pPr>
                <a:r>
                  <a:rPr lang="en-ZA" sz="2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Social sustainability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574726" y="1774812"/>
                <a:ext cx="2748097" cy="2748097"/>
              </a:xfrm>
              <a:prstGeom prst="ellipse">
                <a:avLst/>
              </a:prstGeom>
              <a:solidFill>
                <a:srgbClr val="B35200">
                  <a:alpha val="49411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3"/>
              <p:cNvSpPr txBox="1"/>
              <p:nvPr/>
            </p:nvSpPr>
            <p:spPr>
              <a:xfrm>
                <a:off x="833505" y="2484737"/>
                <a:ext cx="1648858" cy="15114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</a:pPr>
                <a:r>
                  <a:rPr lang="en-ZA" sz="2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Economic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7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</a:pPr>
                <a:r>
                  <a:rPr lang="en-ZA" sz="2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sustainability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" name="Google Shape;228;p13"/>
            <p:cNvSpPr txBox="1"/>
            <p:nvPr/>
          </p:nvSpPr>
          <p:spPr>
            <a:xfrm>
              <a:off x="4561240" y="3646050"/>
              <a:ext cx="12987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ZA" sz="105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SUSTAINABILITY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122662" y="94052"/>
            <a:ext cx="42951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ZA" sz="2400"/>
              <a:t>Conceptual framework</a:t>
            </a:r>
            <a:endParaRPr sz="2400"/>
          </a:p>
        </p:txBody>
      </p:sp>
      <p:sp>
        <p:nvSpPr>
          <p:cNvPr id="230" name="Google Shape;230;p13"/>
          <p:cNvSpPr txBox="1"/>
          <p:nvPr/>
        </p:nvSpPr>
        <p:spPr>
          <a:xfrm>
            <a:off x="122661" y="525079"/>
            <a:ext cx="4295101" cy="3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</a:pPr>
            <a:r>
              <a:rPr lang="en-ZA" sz="1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43058" y="4123135"/>
            <a:ext cx="1471537" cy="981451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56961" y="935672"/>
            <a:ext cx="1814870" cy="907900"/>
          </a:xfrm>
          <a:prstGeom prst="rect">
            <a:avLst/>
          </a:prstGeom>
          <a:solidFill>
            <a:srgbClr val="FFC000">
              <a:alpha val="4352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8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Species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intermedia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541" y="1423069"/>
            <a:ext cx="5303980" cy="32127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30"/>
          <p:cNvSpPr txBox="1"/>
          <p:nvPr/>
        </p:nvSpPr>
        <p:spPr>
          <a:xfrm>
            <a:off x="57307" y="68744"/>
            <a:ext cx="150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1" i="0" u="none" strike="noStrike" cap="none">
                <a:solidFill>
                  <a:srgbClr val="324A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Study Area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7290771" y="144957"/>
            <a:ext cx="1772912" cy="954067"/>
          </a:xfrm>
          <a:prstGeom prst="rect">
            <a:avLst/>
          </a:prstGeom>
          <a:solidFill>
            <a:srgbClr val="00B0F0">
              <a:alpha val="4352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67.2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Species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longifolia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7290771" y="2819042"/>
            <a:ext cx="1821196" cy="954067"/>
          </a:xfrm>
          <a:prstGeom prst="rect">
            <a:avLst/>
          </a:prstGeom>
          <a:solidFill>
            <a:srgbClr val="92D050">
              <a:alpha val="4352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32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Species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subternata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" name="Google Shape;241;p30"/>
          <p:cNvCxnSpPr/>
          <p:nvPr/>
        </p:nvCxnSpPr>
        <p:spPr>
          <a:xfrm rot="10800000">
            <a:off x="1756794" y="1746628"/>
            <a:ext cx="1175592" cy="344931"/>
          </a:xfrm>
          <a:prstGeom prst="straightConnector1">
            <a:avLst/>
          </a:prstGeom>
          <a:noFill/>
          <a:ln w="9525" cap="flat" cmpd="sng">
            <a:solidFill>
              <a:srgbClr val="324A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42" name="Google Shape;242;p30"/>
          <p:cNvCxnSpPr/>
          <p:nvPr/>
        </p:nvCxnSpPr>
        <p:spPr>
          <a:xfrm>
            <a:off x="6684579" y="2324458"/>
            <a:ext cx="796059" cy="465436"/>
          </a:xfrm>
          <a:prstGeom prst="straightConnector1">
            <a:avLst/>
          </a:prstGeom>
          <a:noFill/>
          <a:ln w="9525" cap="flat" cmpd="sng">
            <a:solidFill>
              <a:srgbClr val="324A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43" name="Google Shape;243;p30"/>
          <p:cNvCxnSpPr/>
          <p:nvPr/>
        </p:nvCxnSpPr>
        <p:spPr>
          <a:xfrm rot="10800000" flipH="1">
            <a:off x="6873766" y="1128172"/>
            <a:ext cx="606872" cy="872241"/>
          </a:xfrm>
          <a:prstGeom prst="straightConnector1">
            <a:avLst/>
          </a:prstGeom>
          <a:noFill/>
          <a:ln w="9525" cap="flat" cmpd="sng">
            <a:solidFill>
              <a:srgbClr val="324A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44" name="Google Shape;244;p30"/>
          <p:cNvSpPr txBox="1"/>
          <p:nvPr/>
        </p:nvSpPr>
        <p:spPr>
          <a:xfrm>
            <a:off x="2477512" y="4930746"/>
            <a:ext cx="447609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ZA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Study area of the five successful commercial farms which each have one of the models of interest</a:t>
            </a:r>
            <a:r>
              <a:rPr lang="en-ZA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0"/>
          <p:cNvPicPr preferRelativeResize="0"/>
          <p:nvPr/>
        </p:nvPicPr>
        <p:blipFill rotWithShape="1">
          <a:blip r:embed="rId4">
            <a:alphaModFix/>
          </a:blip>
          <a:srcRect r="9017" b="8829"/>
          <a:stretch/>
        </p:blipFill>
        <p:spPr>
          <a:xfrm>
            <a:off x="141245" y="4183357"/>
            <a:ext cx="397910" cy="3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245" y="4661181"/>
            <a:ext cx="397910" cy="38587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/>
          <p:nvPr/>
        </p:nvSpPr>
        <p:spPr>
          <a:xfrm>
            <a:off x="583653" y="4210105"/>
            <a:ext cx="885762" cy="3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1" i="0" u="none" strike="noStrike" cap="none">
                <a:solidFill>
                  <a:srgbClr val="222602"/>
                </a:solidFill>
                <a:latin typeface="Arial"/>
                <a:ea typeface="Arial"/>
                <a:cs typeface="Arial"/>
                <a:sym typeface="Arial"/>
              </a:rPr>
              <a:t>Reseeder</a:t>
            </a:r>
            <a:endParaRPr sz="1000" b="1" i="0" u="none" strike="noStrike" cap="none">
              <a:solidFill>
                <a:srgbClr val="2226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583652" y="4678873"/>
            <a:ext cx="1062385" cy="3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1" i="0" u="none" strike="noStrike" cap="none">
                <a:solidFill>
                  <a:srgbClr val="222602"/>
                </a:solidFill>
                <a:latin typeface="Arial"/>
                <a:ea typeface="Arial"/>
                <a:cs typeface="Arial"/>
                <a:sym typeface="Arial"/>
              </a:rPr>
              <a:t>Resprouter</a:t>
            </a:r>
            <a:endParaRPr sz="1000" b="1" i="0" u="none" strike="noStrike" cap="none">
              <a:solidFill>
                <a:srgbClr val="2226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7927" y="685856"/>
            <a:ext cx="298462" cy="3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3670142" y="125842"/>
            <a:ext cx="1812778" cy="954067"/>
          </a:xfrm>
          <a:prstGeom prst="rect">
            <a:avLst/>
          </a:prstGeom>
          <a:solidFill>
            <a:srgbClr val="FFFF00">
              <a:alpha val="4352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5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Species</a:t>
            </a:r>
            <a:r>
              <a:rPr lang="en-ZA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subternata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ZA"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r="9017" b="8829"/>
          <a:stretch/>
        </p:blipFill>
        <p:spPr>
          <a:xfrm>
            <a:off x="7729535" y="676129"/>
            <a:ext cx="298462" cy="3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4">
            <a:alphaModFix/>
          </a:blip>
          <a:srcRect r="9017" b="8829"/>
          <a:stretch/>
        </p:blipFill>
        <p:spPr>
          <a:xfrm>
            <a:off x="4417098" y="685856"/>
            <a:ext cx="298461" cy="31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 rotWithShape="1">
          <a:blip r:embed="rId4">
            <a:alphaModFix/>
          </a:blip>
          <a:srcRect r="9017" b="8829"/>
          <a:stretch/>
        </p:blipFill>
        <p:spPr>
          <a:xfrm>
            <a:off x="8027996" y="3376609"/>
            <a:ext cx="298461" cy="31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122" y="1463991"/>
            <a:ext cx="298462" cy="310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30"/>
          <p:cNvGrpSpPr/>
          <p:nvPr/>
        </p:nvGrpSpPr>
        <p:grpSpPr>
          <a:xfrm>
            <a:off x="43058" y="2370163"/>
            <a:ext cx="1842675" cy="954067"/>
            <a:chOff x="29156" y="2888304"/>
            <a:chExt cx="1842675" cy="954067"/>
          </a:xfrm>
        </p:grpSpPr>
        <p:sp>
          <p:nvSpPr>
            <p:cNvPr id="256" name="Google Shape;256;p30"/>
            <p:cNvSpPr txBox="1"/>
            <p:nvPr/>
          </p:nvSpPr>
          <p:spPr>
            <a:xfrm>
              <a:off x="29156" y="2888304"/>
              <a:ext cx="1842675" cy="954067"/>
            </a:xfrm>
            <a:prstGeom prst="rect">
              <a:avLst/>
            </a:prstGeom>
            <a:solidFill>
              <a:srgbClr val="FF0000">
                <a:alpha val="435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ZA" sz="14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Size</a:t>
              </a:r>
              <a:r>
                <a:rPr lang="en-ZA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60 ha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ZA" sz="14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Species</a:t>
              </a:r>
              <a:r>
                <a:rPr lang="en-ZA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lang="en-ZA" sz="1400" b="0" i="1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C. genistoides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ZA" sz="1400" b="0" i="1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7" name="Google Shape;257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2122" y="3454316"/>
              <a:ext cx="298462" cy="31055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8" name="Google Shape;258;p30"/>
          <p:cNvCxnSpPr/>
          <p:nvPr/>
        </p:nvCxnSpPr>
        <p:spPr>
          <a:xfrm rot="10800000">
            <a:off x="1756794" y="3136089"/>
            <a:ext cx="439868" cy="0"/>
          </a:xfrm>
          <a:prstGeom prst="straightConnector1">
            <a:avLst/>
          </a:prstGeom>
          <a:noFill/>
          <a:ln w="9525" cap="flat" cmpd="sng">
            <a:solidFill>
              <a:srgbClr val="324A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9" name="Google Shape;259;p30"/>
          <p:cNvCxnSpPr/>
          <p:nvPr/>
        </p:nvCxnSpPr>
        <p:spPr>
          <a:xfrm rot="10800000">
            <a:off x="5172111" y="900565"/>
            <a:ext cx="749573" cy="1190994"/>
          </a:xfrm>
          <a:prstGeom prst="straightConnector1">
            <a:avLst/>
          </a:prstGeom>
          <a:noFill/>
          <a:ln w="9525" cap="flat" cmpd="sng">
            <a:solidFill>
              <a:srgbClr val="324A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/>
          <p:nvPr/>
        </p:nvSpPr>
        <p:spPr>
          <a:xfrm>
            <a:off x="4572000" y="-15150"/>
            <a:ext cx="4602900" cy="5173800"/>
          </a:xfrm>
          <a:prstGeom prst="rect">
            <a:avLst/>
          </a:prstGeom>
          <a:solidFill>
            <a:srgbClr val="B4BD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-30843" y="-19266"/>
            <a:ext cx="4602843" cy="5193066"/>
          </a:xfrm>
          <a:prstGeom prst="rect">
            <a:avLst/>
          </a:prstGeom>
          <a:solidFill>
            <a:srgbClr val="222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24064" y="57996"/>
            <a:ext cx="356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Farming Honeybush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3873905" y="4949184"/>
            <a:ext cx="1396190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Gillian McGregor (2023)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r="9016" b="8824"/>
          <a:stretch/>
        </p:blipFill>
        <p:spPr>
          <a:xfrm>
            <a:off x="4722092" y="752354"/>
            <a:ext cx="397910" cy="3858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/>
          <p:nvPr/>
        </p:nvSpPr>
        <p:spPr>
          <a:xfrm>
            <a:off x="564095" y="770809"/>
            <a:ext cx="2000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Resprouter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ZA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ZA" sz="9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intermedia</a:t>
            </a:r>
            <a:r>
              <a:rPr lang="en-ZA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688" y="770809"/>
            <a:ext cx="397910" cy="38587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/>
          <p:nvPr/>
        </p:nvSpPr>
        <p:spPr>
          <a:xfrm>
            <a:off x="5165592" y="740031"/>
            <a:ext cx="2000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Reseeder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ZA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ZA" sz="9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subternata</a:t>
            </a:r>
            <a:r>
              <a:rPr lang="en-ZA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5">
            <a:alphaModFix/>
          </a:blip>
          <a:srcRect l="6194" t="38150" r="11153" b="4072"/>
          <a:stretch/>
        </p:blipFill>
        <p:spPr>
          <a:xfrm>
            <a:off x="4724589" y="1459064"/>
            <a:ext cx="2456133" cy="27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 rotWithShape="1">
          <a:blip r:embed="rId6">
            <a:alphaModFix/>
          </a:blip>
          <a:srcRect t="5438" b="7837"/>
          <a:stretch/>
        </p:blipFill>
        <p:spPr>
          <a:xfrm>
            <a:off x="121688" y="1459064"/>
            <a:ext cx="2478851" cy="278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/>
          <p:nvPr/>
        </p:nvSpPr>
        <p:spPr>
          <a:xfrm>
            <a:off x="2763564" y="1459063"/>
            <a:ext cx="1655847" cy="829539"/>
          </a:xfrm>
          <a:prstGeom prst="homePlate">
            <a:avLst>
              <a:gd name="adj" fmla="val 0"/>
            </a:avLst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Rainfed</a:t>
            </a:r>
            <a:endParaRPr/>
          </a:p>
        </p:txBody>
      </p:sp>
      <p:sp>
        <p:nvSpPr>
          <p:cNvPr id="275" name="Google Shape;275;p31"/>
          <p:cNvSpPr/>
          <p:nvPr/>
        </p:nvSpPr>
        <p:spPr>
          <a:xfrm>
            <a:off x="7313746" y="1459063"/>
            <a:ext cx="1708566" cy="829539"/>
          </a:xfrm>
          <a:prstGeom prst="homePlate">
            <a:avLst>
              <a:gd name="adj" fmla="val 0"/>
            </a:avLst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Rainfed/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Irrigation</a:t>
            </a:r>
            <a:endParaRPr/>
          </a:p>
        </p:txBody>
      </p:sp>
      <p:sp>
        <p:nvSpPr>
          <p:cNvPr id="276" name="Google Shape;276;p31"/>
          <p:cNvSpPr/>
          <p:nvPr/>
        </p:nvSpPr>
        <p:spPr>
          <a:xfrm>
            <a:off x="2763564" y="2435999"/>
            <a:ext cx="1655847" cy="829539"/>
          </a:xfrm>
          <a:prstGeom prst="homePlate">
            <a:avLst>
              <a:gd name="adj" fmla="val 0"/>
            </a:avLst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Cropped after 2 or 3 years</a:t>
            </a:r>
            <a:endParaRPr/>
          </a:p>
        </p:txBody>
      </p:sp>
      <p:sp>
        <p:nvSpPr>
          <p:cNvPr id="277" name="Google Shape;277;p31"/>
          <p:cNvSpPr/>
          <p:nvPr/>
        </p:nvSpPr>
        <p:spPr>
          <a:xfrm>
            <a:off x="7313746" y="2435998"/>
            <a:ext cx="1708566" cy="829539"/>
          </a:xfrm>
          <a:prstGeom prst="homePlate">
            <a:avLst>
              <a:gd name="adj" fmla="val 0"/>
            </a:avLst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Cropped annually</a:t>
            </a:r>
            <a:endParaRPr/>
          </a:p>
        </p:txBody>
      </p:sp>
      <p:sp>
        <p:nvSpPr>
          <p:cNvPr id="278" name="Google Shape;278;p31"/>
          <p:cNvSpPr/>
          <p:nvPr/>
        </p:nvSpPr>
        <p:spPr>
          <a:xfrm>
            <a:off x="2763564" y="3412935"/>
            <a:ext cx="1655847" cy="829539"/>
          </a:xfrm>
          <a:prstGeom prst="homePlate">
            <a:avLst>
              <a:gd name="adj" fmla="val 0"/>
            </a:avLst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Low/ moderate density cultivation</a:t>
            </a:r>
            <a:endParaRPr/>
          </a:p>
        </p:txBody>
      </p:sp>
      <p:sp>
        <p:nvSpPr>
          <p:cNvPr id="279" name="Google Shape;279;p31"/>
          <p:cNvSpPr/>
          <p:nvPr/>
        </p:nvSpPr>
        <p:spPr>
          <a:xfrm>
            <a:off x="7313746" y="3412933"/>
            <a:ext cx="1708566" cy="829539"/>
          </a:xfrm>
          <a:prstGeom prst="homePlate">
            <a:avLst>
              <a:gd name="adj" fmla="val 0"/>
            </a:avLst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Conventional/ intensive cultivation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e422e50ba_0_0"/>
          <p:cNvSpPr/>
          <p:nvPr/>
        </p:nvSpPr>
        <p:spPr>
          <a:xfrm>
            <a:off x="-40050" y="-15150"/>
            <a:ext cx="9224100" cy="5173800"/>
          </a:xfrm>
          <a:prstGeom prst="rect">
            <a:avLst/>
          </a:prstGeom>
          <a:solidFill>
            <a:srgbClr val="222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27e422e50ba_0_0"/>
          <p:cNvPicPr preferRelativeResize="0"/>
          <p:nvPr/>
        </p:nvPicPr>
        <p:blipFill rotWithShape="1">
          <a:blip r:embed="rId3">
            <a:alphaModFix/>
          </a:blip>
          <a:srcRect r="-3177"/>
          <a:stretch/>
        </p:blipFill>
        <p:spPr>
          <a:xfrm>
            <a:off x="7182075" y="143450"/>
            <a:ext cx="1859700" cy="21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7e422e50b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12" y="2496976"/>
            <a:ext cx="2093100" cy="249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7e422e50ba_0_0"/>
          <p:cNvPicPr preferRelativeResize="0"/>
          <p:nvPr/>
        </p:nvPicPr>
        <p:blipFill rotWithShape="1">
          <a:blip r:embed="rId5">
            <a:alphaModFix/>
          </a:blip>
          <a:srcRect l="19633" b="13539"/>
          <a:stretch/>
        </p:blipFill>
        <p:spPr>
          <a:xfrm>
            <a:off x="7184050" y="2518975"/>
            <a:ext cx="1859700" cy="24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7e422e50ba_0_0"/>
          <p:cNvPicPr preferRelativeResize="0"/>
          <p:nvPr/>
        </p:nvPicPr>
        <p:blipFill rotWithShape="1">
          <a:blip r:embed="rId6">
            <a:alphaModFix/>
          </a:blip>
          <a:srcRect r="5713"/>
          <a:stretch/>
        </p:blipFill>
        <p:spPr>
          <a:xfrm>
            <a:off x="193425" y="2496975"/>
            <a:ext cx="4638650" cy="24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7e422e50b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7750" y="143450"/>
            <a:ext cx="1745733" cy="2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7e422e50ba_0_0"/>
          <p:cNvPicPr preferRelativeResize="0"/>
          <p:nvPr/>
        </p:nvPicPr>
        <p:blipFill rotWithShape="1">
          <a:blip r:embed="rId8">
            <a:alphaModFix/>
          </a:blip>
          <a:srcRect r="-12549" b="-12549"/>
          <a:stretch/>
        </p:blipFill>
        <p:spPr>
          <a:xfrm>
            <a:off x="3341925" y="134200"/>
            <a:ext cx="2064725" cy="24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7e422e50ba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221" y="134200"/>
            <a:ext cx="3061304" cy="21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7e422e50ba_0_0"/>
          <p:cNvSpPr txBox="1"/>
          <p:nvPr/>
        </p:nvSpPr>
        <p:spPr>
          <a:xfrm>
            <a:off x="193423" y="4763225"/>
            <a:ext cx="1859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lang="en-ZA" sz="600">
                <a:solidFill>
                  <a:schemeClr val="lt1"/>
                </a:solidFill>
              </a:rPr>
              <a:t>Tafadzwa Makhuza </a:t>
            </a:r>
            <a:r>
              <a:rPr lang="en-ZA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(2022 - 2023)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76597" y="0"/>
            <a:ext cx="44196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ZA"/>
              <a:t>Expected Outcomes</a:t>
            </a:r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297314" y="833322"/>
            <a:ext cx="2357425" cy="274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96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99" name="Google Shape;299;p32"/>
          <p:cNvGraphicFramePr/>
          <p:nvPr/>
        </p:nvGraphicFramePr>
        <p:xfrm>
          <a:off x="168388" y="983501"/>
          <a:ext cx="3000000" cy="300000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BAC6B4"/>
                    </a:gs>
                    <a:gs pos="35000">
                      <a:srgbClr val="CFD5CC"/>
                    </a:gs>
                    <a:gs pos="100000">
                      <a:srgbClr val="EBEFEB"/>
                    </a:gs>
                  </a:gsLst>
                  <a:lin ang="16200000" scaled="0"/>
                </a:gradFill>
                <a:tableStyleId>{BE406690-AE40-49D5-AA69-2953A8E7C79D}</a:tableStyleId>
              </a:tblPr>
              <a:tblGrid>
                <a:gridCol w="110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6125">
                <a:tc gridSpan="8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Conceptual framework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50">
                <a:tc gridSpan="8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1" u="none" strike="noStrike" cap="none"/>
                        <a:t>Enterprise (Type &amp; Scale)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80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Successful Enterprises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(2 reseeders &amp; 2 resprouters)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Exiting Enterprises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Community Projects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25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1" u="none" strike="noStrike" cap="none"/>
                        <a:t>Sustainability Pillar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Experience &amp; Challenges</a:t>
                      </a:r>
                      <a:endParaRPr/>
                    </a:p>
                  </a:txBody>
                  <a:tcPr marL="91450" marR="91450" marT="45725" marB="45725" anchor="ctr"/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History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&amp;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/>
                        <a:t>Current state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Economics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Environmental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Social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Challenges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Successes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Challenges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Successes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Challenges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Successes</a:t>
                      </a:r>
                      <a:endParaRPr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5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u="none" strike="noStrike" cap="none"/>
                        <a:t>Understanding Value Chain of Enterprise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 txBox="1">
            <a:spLocks noGrp="1"/>
          </p:cNvSpPr>
          <p:nvPr>
            <p:ph type="title"/>
          </p:nvPr>
        </p:nvSpPr>
        <p:spPr>
          <a:xfrm>
            <a:off x="4848825" y="706800"/>
            <a:ext cx="32250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ZA"/>
              <a:t>Thanks!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title" idx="3"/>
          </p:nvPr>
        </p:nvSpPr>
        <p:spPr>
          <a:xfrm>
            <a:off x="4849000" y="1653475"/>
            <a:ext cx="32250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122663" y="27378"/>
            <a:ext cx="34180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</a:pPr>
            <a:r>
              <a:rPr lang="en-ZA" sz="2400" b="1" i="0" u="none" strike="noStrike" cap="none">
                <a:solidFill>
                  <a:srgbClr val="324A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63" y="534737"/>
            <a:ext cx="3952895" cy="3406275"/>
          </a:xfrm>
          <a:prstGeom prst="rect">
            <a:avLst/>
          </a:prstGeom>
          <a:solidFill>
            <a:schemeClr val="lt2">
              <a:alpha val="73333"/>
            </a:schemeClr>
          </a:solidFill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>
            <a:off x="4572000" y="1653475"/>
            <a:ext cx="4216400" cy="116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ZA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to everyone who has contributed to my findings thus far – from the 5 farms where I conducted my case studies, the stakeholders I have interviewed (from my proposal to my farm interviews), Living Lands for their generous help, Gillian McGregor (my supervisor).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0" y="-11793"/>
            <a:ext cx="1817649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59474" y="81776"/>
            <a:ext cx="16987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Pick n Pay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Ferndale,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Johannesburg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t="6375" r="1787" b="2498"/>
          <a:stretch/>
        </p:blipFill>
        <p:spPr>
          <a:xfrm>
            <a:off x="2024848" y="148941"/>
            <a:ext cx="6911952" cy="480989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 txBox="1"/>
          <p:nvPr/>
        </p:nvSpPr>
        <p:spPr>
          <a:xfrm>
            <a:off x="169073" y="4958834"/>
            <a:ext cx="147950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John Jeffrey Morrison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1" y="-11793"/>
            <a:ext cx="1817648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59474" y="81776"/>
            <a:ext cx="1698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Pick n Pay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Sedgefield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196348" y="4958834"/>
            <a:ext cx="147950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Rachel Putzier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6721" y="123153"/>
            <a:ext cx="1759340" cy="234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4">
            <a:alphaModFix/>
          </a:blip>
          <a:srcRect t="1690" r="16083"/>
          <a:stretch/>
        </p:blipFill>
        <p:spPr>
          <a:xfrm>
            <a:off x="5847303" y="123153"/>
            <a:ext cx="3127624" cy="488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5133" y="2662767"/>
            <a:ext cx="1759340" cy="234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5133" y="123152"/>
            <a:ext cx="1759340" cy="234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721" y="2662767"/>
            <a:ext cx="1759340" cy="2345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1" y="-11793"/>
            <a:ext cx="1817648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59474" y="81776"/>
            <a:ext cx="1698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Checkers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Makhanda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169073" y="4958834"/>
            <a:ext cx="147950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Huresha Padaycahee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 t="17745" b="11558"/>
          <a:stretch/>
        </p:blipFill>
        <p:spPr>
          <a:xfrm>
            <a:off x="2937257" y="163689"/>
            <a:ext cx="5087135" cy="4795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1" y="-11793"/>
            <a:ext cx="1817648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59474" y="81776"/>
            <a:ext cx="1698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Woolworths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Cape Town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302423" y="4958834"/>
            <a:ext cx="120252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Nicola Bowen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l="4431"/>
          <a:stretch/>
        </p:blipFill>
        <p:spPr>
          <a:xfrm>
            <a:off x="1986721" y="81776"/>
            <a:ext cx="3561881" cy="496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l="6267" t="16063" r="10255" b="7062"/>
          <a:stretch/>
        </p:blipFill>
        <p:spPr>
          <a:xfrm>
            <a:off x="5715870" y="505521"/>
            <a:ext cx="3242276" cy="39810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/>
          <p:nvPr/>
        </p:nvSpPr>
        <p:spPr>
          <a:xfrm>
            <a:off x="8430588" y="594305"/>
            <a:ext cx="413657" cy="41683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>
            <a:off x="0" y="-11793"/>
            <a:ext cx="9144000" cy="5155293"/>
          </a:xfrm>
          <a:prstGeom prst="rect">
            <a:avLst/>
          </a:prstGeom>
          <a:solidFill>
            <a:srgbClr val="B4BD6E"/>
          </a:solidFill>
          <a:ln w="25400" cap="flat" cmpd="sng">
            <a:solidFill>
              <a:srgbClr val="B4BD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1" y="-11793"/>
            <a:ext cx="1817648" cy="5155293"/>
          </a:xfrm>
          <a:prstGeom prst="rect">
            <a:avLst/>
          </a:prstGeom>
          <a:solidFill>
            <a:srgbClr val="222602"/>
          </a:solidFill>
          <a:ln w="25400" cap="flat" cmpd="sng">
            <a:solidFill>
              <a:srgbClr val="222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59474" y="81776"/>
            <a:ext cx="16987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5B6E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Pick n Pay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Bedfordview,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Johannesburg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"/>
          <p:cNvSpPr txBox="1"/>
          <p:nvPr/>
        </p:nvSpPr>
        <p:spPr>
          <a:xfrm>
            <a:off x="178065" y="4958834"/>
            <a:ext cx="158910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7E873D"/>
                </a:solidFill>
                <a:latin typeface="Arial"/>
                <a:ea typeface="Arial"/>
                <a:cs typeface="Arial"/>
                <a:sym typeface="Arial"/>
              </a:rPr>
              <a:t>Source: Kudakwashe Makhuza (2023)</a:t>
            </a: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l="20791" t="22144" r="25696" b="21240"/>
          <a:stretch/>
        </p:blipFill>
        <p:spPr>
          <a:xfrm>
            <a:off x="4777732" y="2507957"/>
            <a:ext cx="4188203" cy="249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 b="8721"/>
          <a:stretch/>
        </p:blipFill>
        <p:spPr>
          <a:xfrm>
            <a:off x="2032243" y="137483"/>
            <a:ext cx="2534785" cy="173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5">
            <a:alphaModFix/>
          </a:blip>
          <a:srcRect b="5448"/>
          <a:stretch/>
        </p:blipFill>
        <p:spPr>
          <a:xfrm>
            <a:off x="4781622" y="137483"/>
            <a:ext cx="4188203" cy="22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6">
            <a:alphaModFix/>
          </a:blip>
          <a:srcRect t="2742" b="5980"/>
          <a:stretch/>
        </p:blipFill>
        <p:spPr>
          <a:xfrm>
            <a:off x="2028352" y="3262594"/>
            <a:ext cx="2538676" cy="173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28352" y="1994346"/>
            <a:ext cx="2543648" cy="11466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/>
          <p:nvPr/>
        </p:nvSpPr>
        <p:spPr>
          <a:xfrm>
            <a:off x="8469085" y="2565853"/>
            <a:ext cx="413657" cy="41683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 descr="A close up of yellow flow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4753" t="772" r="2855" b="-771"/>
          <a:stretch/>
        </p:blipFill>
        <p:spPr>
          <a:xfrm>
            <a:off x="4559182" y="-11793"/>
            <a:ext cx="4584818" cy="4255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/>
          <p:nvPr/>
        </p:nvSpPr>
        <p:spPr>
          <a:xfrm>
            <a:off x="0" y="-11793"/>
            <a:ext cx="4584700" cy="4210389"/>
          </a:xfrm>
          <a:prstGeom prst="rect">
            <a:avLst/>
          </a:prstGeom>
          <a:solidFill>
            <a:srgbClr val="222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112896" y="1060064"/>
            <a:ext cx="43815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Aspects of the sustainability of the </a:t>
            </a:r>
            <a:r>
              <a:rPr lang="en-ZA" sz="2800" b="1" i="0" u="none" strike="noStrike" cap="none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cultivated</a:t>
            </a:r>
            <a:r>
              <a:rPr lang="en-ZA" sz="2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honeybush tea industry, South Africa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0" y="4198596"/>
            <a:ext cx="9144000" cy="9449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0608" y="4350084"/>
            <a:ext cx="811792" cy="61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00" y="4350084"/>
            <a:ext cx="1034439" cy="62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/>
        </p:nvSpPr>
        <p:spPr>
          <a:xfrm>
            <a:off x="2843396" y="4412023"/>
            <a:ext cx="3482608" cy="58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ZA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Geography, Rhodes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ZA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Supervisor: Gillian McGregor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0" y="3318870"/>
            <a:ext cx="458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Medium"/>
              <a:buNone/>
            </a:pPr>
            <a:r>
              <a:rPr lang="en-ZA" sz="1200" b="1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Preliminary Findings</a:t>
            </a:r>
            <a:r>
              <a:rPr lang="en-ZA"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Tafadzwa Makhuza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Medium"/>
              <a:buNone/>
            </a:pPr>
            <a:endParaRPr sz="1200" b="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Medium"/>
              <a:buNone/>
            </a:pPr>
            <a:endParaRPr sz="1200" b="0" i="0" u="none" strike="noStrike" cap="none">
              <a:solidFill>
                <a:srgbClr val="5B6E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90186" y="3943194"/>
            <a:ext cx="458481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Medium"/>
              <a:buNone/>
            </a:pPr>
            <a:r>
              <a:rPr lang="en-ZA" sz="600" b="1" i="0" u="none" strike="noStrike" cap="none">
                <a:solidFill>
                  <a:srgbClr val="5B6E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Funding</a:t>
            </a:r>
            <a:r>
              <a:rPr lang="en-ZA" sz="600" b="0" i="0" u="none" strike="noStrike" cap="none">
                <a:solidFill>
                  <a:srgbClr val="5B6E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Rhodes Henderson Postgraduate Scholarship, Living Lands, T060 Prjoect</a:t>
            </a:r>
            <a:endParaRPr sz="2000" b="0" i="0" u="none" strike="noStrike" cap="none">
              <a:solidFill>
                <a:srgbClr val="5B6E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8" name="Google Shape;138;p7" descr="African Biotrade Festiv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195" y="4280790"/>
            <a:ext cx="1298222" cy="6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30843" y="0"/>
            <a:ext cx="9174843" cy="5173756"/>
          </a:xfrm>
          <a:prstGeom prst="rect">
            <a:avLst/>
          </a:prstGeom>
          <a:solidFill>
            <a:srgbClr val="222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-191904" y="14177"/>
            <a:ext cx="35659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Honeybush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14" y="656410"/>
            <a:ext cx="2050828" cy="161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"/>
          <p:cNvSpPr txBox="1"/>
          <p:nvPr/>
        </p:nvSpPr>
        <p:spPr>
          <a:xfrm>
            <a:off x="2769410" y="4928578"/>
            <a:ext cx="356596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a, b, d and e, Pippa A. Karsen; c and f, Agricultural Research Counci (2017)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l="476" r="1012"/>
          <a:stretch/>
        </p:blipFill>
        <p:spPr>
          <a:xfrm>
            <a:off x="2620847" y="656410"/>
            <a:ext cx="6165476" cy="402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/>
          <p:nvPr/>
        </p:nvSpPr>
        <p:spPr>
          <a:xfrm>
            <a:off x="169073" y="3603559"/>
            <a:ext cx="2094097" cy="1082488"/>
          </a:xfrm>
          <a:prstGeom prst="rect">
            <a:avLst/>
          </a:prstGeom>
          <a:solidFill>
            <a:srgbClr val="7E87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a) C. genistoides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(coastal tea)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b) C. longifolia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(van Staden’s tea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c) C. maculata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(rooibossie tee)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d) C. intermedia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(mountain tea)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e) C. subternata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(marsh tea)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f) C. sessiliflora </a:t>
            </a:r>
            <a:r>
              <a:rPr lang="en-ZA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(Heidelberg tea)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5">
            <a:alphaModFix/>
          </a:blip>
          <a:srcRect r="9017" b="8829"/>
          <a:stretch/>
        </p:blipFill>
        <p:spPr>
          <a:xfrm>
            <a:off x="6797748" y="2341449"/>
            <a:ext cx="268682" cy="2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5">
            <a:alphaModFix/>
          </a:blip>
          <a:srcRect r="9017" b="8829"/>
          <a:stretch/>
        </p:blipFill>
        <p:spPr>
          <a:xfrm>
            <a:off x="4820733" y="4314774"/>
            <a:ext cx="268682" cy="2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/>
          <p:nvPr/>
        </p:nvPicPr>
        <p:blipFill rotWithShape="1">
          <a:blip r:embed="rId5">
            <a:alphaModFix/>
          </a:blip>
          <a:srcRect r="9017" b="8829"/>
          <a:stretch/>
        </p:blipFill>
        <p:spPr>
          <a:xfrm>
            <a:off x="6797749" y="4314773"/>
            <a:ext cx="268682" cy="2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/>
          <p:cNvPicPr preferRelativeResize="0"/>
          <p:nvPr/>
        </p:nvPicPr>
        <p:blipFill rotWithShape="1">
          <a:blip r:embed="rId5">
            <a:alphaModFix/>
          </a:blip>
          <a:srcRect r="9017" b="8829"/>
          <a:stretch/>
        </p:blipFill>
        <p:spPr>
          <a:xfrm>
            <a:off x="173229" y="2465004"/>
            <a:ext cx="397910" cy="3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1789" y="4315749"/>
            <a:ext cx="251420" cy="2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9410" y="2310037"/>
            <a:ext cx="251420" cy="2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7995" y="2310289"/>
            <a:ext cx="251420" cy="2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5">
            <a:alphaModFix/>
          </a:blip>
          <a:srcRect r="9017" b="8829"/>
          <a:stretch/>
        </p:blipFill>
        <p:spPr>
          <a:xfrm>
            <a:off x="5133912" y="2310037"/>
            <a:ext cx="268682" cy="2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097" y="3000355"/>
            <a:ext cx="397910" cy="38587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/>
          <p:nvPr/>
        </p:nvSpPr>
        <p:spPr>
          <a:xfrm>
            <a:off x="615636" y="2491752"/>
            <a:ext cx="1999969" cy="3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Reseeder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615636" y="2996326"/>
            <a:ext cx="1999969" cy="3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ZA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Resprouter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1" y="0"/>
            <a:ext cx="2401916" cy="5143500"/>
          </a:xfrm>
          <a:prstGeom prst="rect">
            <a:avLst/>
          </a:prstGeom>
          <a:solidFill>
            <a:srgbClr val="D1D7A7"/>
          </a:solidFill>
          <a:ln w="25400" cap="flat" cmpd="sng">
            <a:solidFill>
              <a:srgbClr val="D1D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E87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2401917" y="0"/>
            <a:ext cx="6742082" cy="5143500"/>
          </a:xfrm>
          <a:prstGeom prst="rect">
            <a:avLst/>
          </a:prstGeom>
          <a:solidFill>
            <a:srgbClr val="EFF1E1"/>
          </a:solidFill>
          <a:ln w="25400" cap="flat" cmpd="sng">
            <a:solidFill>
              <a:srgbClr val="EFF1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158404" y="71167"/>
            <a:ext cx="34180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</a:pPr>
            <a:r>
              <a:rPr lang="en-ZA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Problem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</a:pPr>
            <a:r>
              <a:rPr lang="en-ZA" sz="24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p9"/>
          <p:cNvGrpSpPr/>
          <p:nvPr/>
        </p:nvGrpSpPr>
        <p:grpSpPr>
          <a:xfrm>
            <a:off x="2560320" y="94053"/>
            <a:ext cx="6425276" cy="4783326"/>
            <a:chOff x="2176037" y="142276"/>
            <a:chExt cx="6845300" cy="4858948"/>
          </a:xfrm>
        </p:grpSpPr>
        <p:sp>
          <p:nvSpPr>
            <p:cNvPr id="168" name="Google Shape;168;p9"/>
            <p:cNvSpPr/>
            <p:nvPr/>
          </p:nvSpPr>
          <p:spPr>
            <a:xfrm>
              <a:off x="2176037" y="142276"/>
              <a:ext cx="6845300" cy="485894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9" name="Google Shape;169;p9" descr="A map of a fores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03554" y="255145"/>
              <a:ext cx="6591299" cy="46073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9"/>
          <p:cNvSpPr txBox="1"/>
          <p:nvPr/>
        </p:nvSpPr>
        <p:spPr>
          <a:xfrm>
            <a:off x="4088817" y="4877378"/>
            <a:ext cx="302902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ZA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Cultivated honeybush industry (2020 vs 2023) - DRAFT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p9"/>
          <p:cNvGrpSpPr/>
          <p:nvPr/>
        </p:nvGrpSpPr>
        <p:grpSpPr>
          <a:xfrm>
            <a:off x="21" y="3365301"/>
            <a:ext cx="2401717" cy="1759568"/>
            <a:chOff x="-496468" y="1595687"/>
            <a:chExt cx="4950973" cy="2072762"/>
          </a:xfrm>
        </p:grpSpPr>
        <p:graphicFrame>
          <p:nvGraphicFramePr>
            <p:cNvPr id="172" name="Google Shape;172;p9"/>
            <p:cNvGraphicFramePr/>
            <p:nvPr/>
          </p:nvGraphicFramePr>
          <p:xfrm>
            <a:off x="-337008" y="1595687"/>
            <a:ext cx="4590600" cy="1738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3" name="Google Shape;173;p9"/>
            <p:cNvSpPr txBox="1"/>
            <p:nvPr/>
          </p:nvSpPr>
          <p:spPr>
            <a:xfrm>
              <a:off x="-496468" y="3305875"/>
              <a:ext cx="4950973" cy="362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ZA" sz="700" b="0" i="0" u="none" strike="noStrike" cap="none">
                  <a:solidFill>
                    <a:srgbClr val="222602"/>
                  </a:solidFill>
                  <a:latin typeface="Arial"/>
                  <a:ea typeface="Arial"/>
                  <a:cs typeface="Arial"/>
                  <a:sym typeface="Arial"/>
                </a:rPr>
                <a:t>Source of crop (wild vs. cultivated) in 2016, 2017 and 2019 (SAHTA, 2022; Pers. Comms., 2023)</a:t>
              </a:r>
              <a:endParaRPr sz="700" b="0" i="0" u="none" strike="noStrike" cap="none">
                <a:solidFill>
                  <a:srgbClr val="22260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9"/>
          <p:cNvSpPr/>
          <p:nvPr/>
        </p:nvSpPr>
        <p:spPr>
          <a:xfrm>
            <a:off x="81672" y="1017271"/>
            <a:ext cx="2222700" cy="174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a few farmers have successfully established economically viable cultivation farms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8044251" y="1655354"/>
            <a:ext cx="772740" cy="275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8125236" y="3525465"/>
            <a:ext cx="691755" cy="275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On-screen Show (16:9)</PresentationFormat>
  <Paragraphs>170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Montserrat Medium</vt:lpstr>
      <vt:lpstr>Montserrat</vt:lpstr>
      <vt:lpstr>Quicksand</vt:lpstr>
      <vt:lpstr>Calibri</vt:lpstr>
      <vt:lpstr>Arial</vt:lpstr>
      <vt:lpstr>Proxima Nova Semibold</vt:lpstr>
      <vt:lpstr>Proxima Nova</vt:lpstr>
      <vt:lpstr>Playfair Display</vt:lpstr>
      <vt:lpstr>Times New Roman</vt:lpstr>
      <vt:lpstr>Noto Sans Symbols</vt:lpstr>
      <vt:lpstr>Slidesgo Final Pages</vt:lpstr>
      <vt:lpstr>Sustainable Agriculture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</vt:lpstr>
      <vt:lpstr>Aim</vt:lpstr>
      <vt:lpstr>Conceptual framework</vt:lpstr>
      <vt:lpstr>PowerPoint Presentation</vt:lpstr>
      <vt:lpstr>PowerPoint Presentation</vt:lpstr>
      <vt:lpstr>PowerPoint Presentation</vt:lpstr>
      <vt:lpstr>Expected Outcomes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Tafadzwa Makhuza</dc:creator>
  <cp:lastModifiedBy>El Mohamadi, Adrie GIZ ZA</cp:lastModifiedBy>
  <cp:revision>1</cp:revision>
  <dcterms:modified xsi:type="dcterms:W3CDTF">2023-09-13T21:54:53Z</dcterms:modified>
</cp:coreProperties>
</file>